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4" r:id="rId3"/>
    <p:sldId id="275" r:id="rId4"/>
    <p:sldId id="285" r:id="rId5"/>
    <p:sldId id="287" r:id="rId6"/>
    <p:sldId id="288" r:id="rId7"/>
    <p:sldId id="289" r:id="rId8"/>
    <p:sldId id="290" r:id="rId9"/>
    <p:sldId id="291" r:id="rId10"/>
    <p:sldId id="286" r:id="rId11"/>
    <p:sldId id="292" r:id="rId12"/>
    <p:sldId id="260" r:id="rId13"/>
    <p:sldId id="295" r:id="rId14"/>
    <p:sldId id="263" r:id="rId15"/>
    <p:sldId id="293" r:id="rId16"/>
    <p:sldId id="294" r:id="rId17"/>
    <p:sldId id="26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8B05"/>
    <a:srgbClr val="7B5C03"/>
    <a:srgbClr val="B8C2BA"/>
    <a:srgbClr val="6B8B80"/>
    <a:srgbClr val="516F6E"/>
    <a:srgbClr val="CCB18A"/>
    <a:srgbClr val="B79159"/>
    <a:srgbClr val="4C60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 autoAdjust="0"/>
    <p:restoredTop sz="95833" autoAdjust="0"/>
  </p:normalViewPr>
  <p:slideViewPr>
    <p:cSldViewPr snapToGrid="0">
      <p:cViewPr varScale="1">
        <p:scale>
          <a:sx n="107" d="100"/>
          <a:sy n="107" d="100"/>
        </p:scale>
        <p:origin x="8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B0ABF-FFB1-4593-B271-1D5408A92DDB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6228D-EC70-4DED-9C39-8EE58BC3AC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80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6228D-EC70-4DED-9C39-8EE58BC3AC4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47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6228D-EC70-4DED-9C39-8EE58BC3AC4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557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5BE8F4F-8C5C-45AD-B571-3868E5A3DF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17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F7D47-4FD7-45CA-8ED0-C15402968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4EDAB42-ED9F-4BDC-B645-E135E3E67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E28FB1-263B-4AD3-AC9D-229D7C6D2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92DB39-DF7A-49DB-ACEB-533D5B54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A2105-9B7B-4B8D-B68C-F94425BE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25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EF7CDE-8F19-4FF5-89C0-F840D82AF0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AD29DC-99FF-4F66-ABE1-AC1FA50276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826105-B73A-4068-B9FD-17C28BDD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3399D1-2486-4FD2-B72F-331A46E8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F6B066-E7FE-46CC-BF2E-DB2BDF01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0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05A860B-4C1D-40CA-9C51-BB85E97063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3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CB5ED-1EFD-4EDD-AC5A-D4201561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B684C1-DC50-4425-8BEB-2118114E9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30095B-601B-43F0-B1AE-FE58198B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F79724-B170-4AA3-BBF5-2F7DDA6EC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BA5479-7B1B-49BC-AC83-16943E53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19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68F46-FFF5-489E-B65D-AA0F8F29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552657-AFC5-42E0-B5EF-D21BC6CBBC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6AAC1-E587-45E7-8F49-640E8CC39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77BD86-ED23-4A49-A5E1-D6A0F9757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0AEFDE-F632-44C4-BDC3-4EEF82A45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523CFA-B739-42DD-91E8-D3470D05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03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4A70F-0258-418F-88CD-D5D9D9666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16BAF7-AB1B-40A1-A3D6-EFCE281A4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8E558C-5502-449A-9066-19E190BA1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712EC7C-DA80-4050-9E1C-08D7E83F2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E859C4-FCC3-4B30-B029-A42087AE35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2A600D-C523-4250-B771-ADBECF573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1A6701A-4AD0-44C5-A39A-8DAA10BA0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3AC0201-275C-48E7-BEF1-04492F51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32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109DD-84F5-4823-AD62-D1FF2AF4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407C45-2421-4A12-8E66-2FB53C9B4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D6E19D-8569-48B7-9E36-422CE4E9D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C89C84-8437-4B11-B8DD-5726E184A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5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FCBCF6-ED72-437B-8CEF-59F068952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DE5BA6-F171-4E3D-BFAC-3D6F953B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7A99FF-0F54-4E1E-8EF1-C26525268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F8312-0FA3-49ED-81F0-3FACC9DC7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B94A26-A5F4-4502-ABDA-44AB8BD81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D090D8-6F0B-47D4-B6F1-B75E841A8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F8E59C-E5AE-464B-83AA-1E09A8504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8578E4-FF9F-41CC-BAFF-48AE5D99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42B311-3605-441E-9A8F-0D7CA11B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05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A5EC8C-164F-4E66-BDA3-496C43D40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41AAC17-1469-4A51-9B32-F7ECA65D14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BB454D-CB3A-43D8-BCC7-89673121F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28C6D-397C-49DB-B309-C5A3B8667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F6A0E9-374F-49C4-9F2D-EE068ABF2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AB3FCD-35BC-42BA-ADA2-F68F7427A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86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248623-A6BC-48F9-9B9C-89AA2153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4200CB-DC4F-4A19-A839-120D68AEB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1920E5-0020-40D6-BC46-FEF7CE02E7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A504F-ED1A-4212-8D17-CEBD940E4721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0AB628-E6FD-45FB-85FA-99320DE8FB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B5D151-BD54-41D5-95AB-8964A5609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86612-A4CC-46D6-A420-CAFA3FA06A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633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748FD23-F266-481D-AB81-88A847CE2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368" y="1493946"/>
            <a:ext cx="4107387" cy="535746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B81C350-7334-42E1-998E-C3B9B2A204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86882" y="106"/>
            <a:ext cx="31667" cy="68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92D31F-403F-4689-9620-50DE0C75A4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4640" y="201885"/>
            <a:ext cx="7389814" cy="7255453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E4B155B7-B17A-4915-8C1C-85A7BE9659C5}"/>
              </a:ext>
            </a:extLst>
          </p:cNvPr>
          <p:cNvGrpSpPr/>
          <p:nvPr/>
        </p:nvGrpSpPr>
        <p:grpSpPr>
          <a:xfrm>
            <a:off x="6286273" y="2784449"/>
            <a:ext cx="4801314" cy="1601500"/>
            <a:chOff x="7390686" y="2404443"/>
            <a:chExt cx="4801314" cy="1601500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E2B28516-279C-4CD7-B865-C5335EB9E862}"/>
                </a:ext>
              </a:extLst>
            </p:cNvPr>
            <p:cNvSpPr txBox="1"/>
            <p:nvPr/>
          </p:nvSpPr>
          <p:spPr>
            <a:xfrm>
              <a:off x="7390686" y="2404443"/>
              <a:ext cx="480131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Hans" altLang="en-US" sz="6000" b="1" dirty="0">
                  <a:solidFill>
                    <a:srgbClr val="B88B05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专项案例分享</a:t>
              </a:r>
              <a:endParaRPr lang="zh-CN" altLang="en-US" sz="1050" dirty="0">
                <a:solidFill>
                  <a:srgbClr val="B88B05"/>
                </a:solidFill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E47A61A-AAAC-49A1-A335-58A844F655B0}"/>
                </a:ext>
              </a:extLst>
            </p:cNvPr>
            <p:cNvSpPr/>
            <p:nvPr/>
          </p:nvSpPr>
          <p:spPr>
            <a:xfrm>
              <a:off x="7474857" y="3420106"/>
              <a:ext cx="4717143" cy="585837"/>
            </a:xfrm>
            <a:prstGeom prst="roundRect">
              <a:avLst>
                <a:gd name="adj" fmla="val 50000"/>
              </a:avLst>
            </a:prstGeom>
            <a:solidFill>
              <a:srgbClr val="B88B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A1E6928-09C5-4919-8F86-ABF6100528C8}"/>
                </a:ext>
              </a:extLst>
            </p:cNvPr>
            <p:cNvSpPr txBox="1"/>
            <p:nvPr/>
          </p:nvSpPr>
          <p:spPr>
            <a:xfrm>
              <a:off x="8496623" y="3461484"/>
              <a:ext cx="2885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To be a better app</a:t>
              </a:r>
              <a:endPara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95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5DC2C45-8AD8-CB4B-B29F-1A438731B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627798"/>
            <a:ext cx="12178173" cy="586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4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66035">
            <a:off x="8814610" y="-791873"/>
            <a:ext cx="4040617" cy="6858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6D01DB3-B11C-B448-BA4D-55B6364CD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0521387" cy="62276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AA300E4-ED26-5F41-925A-BE1FB4833872}"/>
              </a:ext>
            </a:extLst>
          </p:cNvPr>
          <p:cNvSpPr txBox="1"/>
          <p:nvPr/>
        </p:nvSpPr>
        <p:spPr>
          <a:xfrm>
            <a:off x="115747" y="6390947"/>
            <a:ext cx="1121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case</a:t>
            </a:r>
            <a:r>
              <a:rPr kumimoji="1" lang="zh-Han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点击漫画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点击作者头像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点击作者作品的漫画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点击作者头像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点击作者作品的漫画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-</a:t>
            </a:r>
            <a:r>
              <a:rPr lang="zh-Han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一直循环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002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8A69C85-E628-4EBB-AB81-FAFD30CDE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83797">
            <a:off x="8782730" y="81022"/>
            <a:ext cx="4040617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4365D8B-E6C3-4F46-A56B-D2FDB00DBF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803038" cy="607670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52F23B8-4724-1E48-A453-9155CA619BA8}"/>
              </a:ext>
            </a:extLst>
          </p:cNvPr>
          <p:cNvSpPr txBox="1"/>
          <p:nvPr/>
        </p:nvSpPr>
        <p:spPr>
          <a:xfrm>
            <a:off x="567160" y="6286957"/>
            <a:ext cx="5798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case</a:t>
            </a:r>
            <a:r>
              <a:rPr kumimoji="1" lang="zh-Han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：正常观看几篇漫剧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856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8A69C85-E628-4EBB-AB81-FAFD30CDE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83797">
            <a:off x="8782730" y="81022"/>
            <a:ext cx="4040617" cy="6858000"/>
          </a:xfrm>
          <a:prstGeom prst="rect">
            <a:avLst/>
          </a:prstGeom>
        </p:spPr>
      </p:pic>
      <p:pic>
        <p:nvPicPr>
          <p:cNvPr id="1026" name="Picture 2" descr="DD47837D-1D90-4C8B-BF4D-56F347641847.png">
            <a:extLst>
              <a:ext uri="{FF2B5EF4-FFF2-40B4-BE49-F238E27FC236}">
                <a16:creationId xmlns:a16="http://schemas.microsoft.com/office/drawing/2014/main" id="{48C6281E-32AB-024D-9359-D11D9C423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6030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686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51796E-4F07-4FBF-8B42-707B6B70D2B8}"/>
              </a:ext>
            </a:extLst>
          </p:cNvPr>
          <p:cNvGrpSpPr/>
          <p:nvPr/>
        </p:nvGrpSpPr>
        <p:grpSpPr>
          <a:xfrm>
            <a:off x="228023" y="162568"/>
            <a:ext cx="1269829" cy="1269829"/>
            <a:chOff x="1187966" y="-19045"/>
            <a:chExt cx="1269829" cy="126982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E074D34-54CE-44A8-87C3-933A390D1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966" y="-19045"/>
              <a:ext cx="1269829" cy="1269829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99EF76A-7128-4AD4-893D-C418EA0B03C5}"/>
                </a:ext>
              </a:extLst>
            </p:cNvPr>
            <p:cNvSpPr txBox="1"/>
            <p:nvPr/>
          </p:nvSpPr>
          <p:spPr>
            <a:xfrm>
              <a:off x="1261473" y="379770"/>
              <a:ext cx="1104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2400" b="1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what</a:t>
              </a:r>
              <a:endParaRPr lang="zh-CN" altLang="en-US" sz="2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36CA062-48FD-514E-86EB-CC62CB855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575" y="1814363"/>
            <a:ext cx="12206360" cy="460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5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51796E-4F07-4FBF-8B42-707B6B70D2B8}"/>
              </a:ext>
            </a:extLst>
          </p:cNvPr>
          <p:cNvGrpSpPr/>
          <p:nvPr/>
        </p:nvGrpSpPr>
        <p:grpSpPr>
          <a:xfrm>
            <a:off x="123851" y="162568"/>
            <a:ext cx="11963977" cy="6469958"/>
            <a:chOff x="1083794" y="-19045"/>
            <a:chExt cx="11963977" cy="646995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E074D34-54CE-44A8-87C3-933A390D1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966" y="-19045"/>
              <a:ext cx="1269829" cy="1269829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99EF76A-7128-4AD4-893D-C418EA0B03C5}"/>
                </a:ext>
              </a:extLst>
            </p:cNvPr>
            <p:cNvSpPr txBox="1"/>
            <p:nvPr/>
          </p:nvSpPr>
          <p:spPr>
            <a:xfrm>
              <a:off x="1261473" y="379770"/>
              <a:ext cx="1104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2400" b="1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why</a:t>
              </a:r>
              <a:endParaRPr lang="zh-CN" altLang="en-US" sz="2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E582D65-2D27-4A83-B85C-D6D802FDE449}"/>
                </a:ext>
              </a:extLst>
            </p:cNvPr>
            <p:cNvSpPr txBox="1"/>
            <p:nvPr/>
          </p:nvSpPr>
          <p:spPr>
            <a:xfrm>
              <a:off x="1083794" y="1649599"/>
              <a:ext cx="11963977" cy="4801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1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）分配的少了：比如虚拟机本身可使用的内存（一般通过启动时的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VM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参数指定）太少。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 </a:t>
              </a:r>
            </a:p>
            <a:p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2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）应用用的太多，并且用完没释放，浪费了。此时就会造成内存泄露或者内存溢出。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 </a:t>
              </a:r>
            </a:p>
            <a:p>
              <a:r>
                <a:rPr lang="zh-CN" altLang="en-US" b="1" dirty="0">
                  <a:solidFill>
                    <a:srgbClr val="B88B05"/>
                  </a:solidFill>
                  <a:latin typeface="Yuanti SC Light" panose="02010600040101010101" pitchFamily="2" charset="-122"/>
                  <a:ea typeface="Yuanti SC Light" panose="02010600040101010101" pitchFamily="2" charset="-122"/>
                </a:rPr>
                <a:t>内存泄露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：申请使用完的内存没有释放，导致虚拟机不能再次使用该内存，此时这段内存就泄露了，因为申请者不用了，而又不能被虚拟机分配给别人用。</a:t>
              </a:r>
            </a:p>
            <a:p>
              <a:r>
                <a:rPr lang="zh-CN" altLang="en-US" b="1" dirty="0">
                  <a:solidFill>
                    <a:srgbClr val="B88B05"/>
                  </a:solidFill>
                  <a:latin typeface="Yuanti SC Light" panose="02010600040101010101" pitchFamily="2" charset="-122"/>
                  <a:ea typeface="Yuanti SC Light" panose="02010600040101010101" pitchFamily="2" charset="-122"/>
                </a:rPr>
                <a:t>内存溢出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：申请的内存超出了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JVM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能提供的内存大小，此时称之为溢出。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 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在之前没有垃圾自动回收的日子里，比如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C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语言和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C++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语言，我们必须亲自负责内存的申请与释放操作，如果申请了内存，用完后又忘记了释放，比如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C++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中的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new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了但是没有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delete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，那么就可能造成内存泄露。偶尔的内存泄露可能不会造成问题，而大量的内存泄露可能会导致内存溢出。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 </a:t>
              </a:r>
            </a:p>
            <a:p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而在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Java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语言中，由于存在了垃圾自动回收机制，所以，我们一般不用去主动释放不用的对象所占的内存，也就是理论上来说，是不会存在“内存泄露”的。但是，如果编码不当，比如，将某个对象的引用放到了全局的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Map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中，虽然方法结束了，但是由于垃圾回收器会根据对象的引用情况来回收内存，导致该对象不能被及时的回收。如果该种情况出现次数多了，就会导致内存溢出，比如系统中经常使用的缓存机制。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Java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中的内存泄露，不同于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C++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中的忘了</a:t>
              </a:r>
              <a:r>
                <a:rPr lang="en-US" altLang="zh-CN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delete</a:t>
              </a:r>
              <a:r>
                <a:rPr lang="zh-CN" altLang="en-US" dirty="0">
                  <a:latin typeface="Yuanti SC Light" panose="02010600040101010101" pitchFamily="2" charset="-122"/>
                  <a:ea typeface="Yuanti SC Light" panose="02010600040101010101" pitchFamily="2" charset="-122"/>
                </a:rPr>
                <a:t>，往往是逻辑上的原因泄露。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48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999EF76A-7128-4AD4-893D-C418EA0B03C5}"/>
              </a:ext>
            </a:extLst>
          </p:cNvPr>
          <p:cNvSpPr txBox="1"/>
          <p:nvPr/>
        </p:nvSpPr>
        <p:spPr>
          <a:xfrm>
            <a:off x="301530" y="561383"/>
            <a:ext cx="110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why</a:t>
            </a:r>
            <a:endParaRPr lang="zh-CN" altLang="en-US" sz="24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DD5986-CCC9-DC47-9B42-30ED03741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083"/>
            <a:ext cx="12192000" cy="587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7CC822F-4C02-40A9-86FC-849C2D671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090" y="1500539"/>
            <a:ext cx="4107387" cy="53574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EC6A23-7520-4B23-838A-FC4421ECF3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1" t="12797" r="9965" b="16163"/>
          <a:stretch/>
        </p:blipFill>
        <p:spPr>
          <a:xfrm>
            <a:off x="2120900" y="901700"/>
            <a:ext cx="4838700" cy="4826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719CF37-211D-4372-86B4-86C0BA9958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1" t="12797" r="9965" b="45797"/>
          <a:stretch/>
        </p:blipFill>
        <p:spPr>
          <a:xfrm>
            <a:off x="7838886" y="2540000"/>
            <a:ext cx="2964802" cy="17235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407C1CD2-4C04-4D49-96CD-0816A16E618B}"/>
              </a:ext>
            </a:extLst>
          </p:cNvPr>
          <p:cNvSpPr/>
          <p:nvPr/>
        </p:nvSpPr>
        <p:spPr>
          <a:xfrm>
            <a:off x="2679367" y="2206100"/>
            <a:ext cx="6833265" cy="2057400"/>
          </a:xfrm>
          <a:prstGeom prst="roundRect">
            <a:avLst>
              <a:gd name="adj" fmla="val 12346"/>
            </a:avLst>
          </a:prstGeom>
          <a:blipFill>
            <a:blip r:embed="rId4"/>
            <a:tile tx="0" ty="0" sx="100000" sy="100000" flip="none" algn="tl"/>
          </a:blipFill>
          <a:ln>
            <a:solidFill>
              <a:srgbClr val="B88B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9EDE88F-B033-4C9B-A6BE-621575BB07E3}"/>
              </a:ext>
            </a:extLst>
          </p:cNvPr>
          <p:cNvSpPr txBox="1"/>
          <p:nvPr/>
        </p:nvSpPr>
        <p:spPr>
          <a:xfrm>
            <a:off x="3079598" y="2449970"/>
            <a:ext cx="60328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solidFill>
                  <a:srgbClr val="B88B0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谢谢观赏</a:t>
            </a:r>
          </a:p>
        </p:txBody>
      </p:sp>
    </p:spTree>
    <p:extLst>
      <p:ext uri="{BB962C8B-B14F-4D97-AF65-F5344CB8AC3E}">
        <p14:creationId xmlns:p14="http://schemas.microsoft.com/office/powerpoint/2010/main" val="84993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7CC822F-4C02-40A9-86FC-849C2D671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613" y="1488663"/>
            <a:ext cx="4107387" cy="535746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71C0468-AB90-4C1D-8468-DAE554C58D4A}"/>
              </a:ext>
            </a:extLst>
          </p:cNvPr>
          <p:cNvSpPr txBox="1"/>
          <p:nvPr/>
        </p:nvSpPr>
        <p:spPr>
          <a:xfrm>
            <a:off x="769947" y="2960142"/>
            <a:ext cx="104166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6000" b="1" dirty="0">
                <a:solidFill>
                  <a:srgbClr val="B88B05"/>
                </a:solidFill>
              </a:rPr>
              <a:t>Perfdog</a:t>
            </a:r>
            <a:r>
              <a:rPr lang="zh-Hans" altLang="en-US" sz="6000" b="1" dirty="0">
                <a:solidFill>
                  <a:srgbClr val="B88B05"/>
                </a:solidFill>
              </a:rPr>
              <a:t>指标介绍</a:t>
            </a:r>
            <a:endParaRPr lang="en-US" altLang="zh-Hans" sz="6000" b="1" dirty="0">
              <a:solidFill>
                <a:srgbClr val="B88B05"/>
              </a:solidFill>
            </a:endParaRPr>
          </a:p>
          <a:p>
            <a:endParaRPr lang="en-US" altLang="zh-CN" sz="6000" b="1" dirty="0">
              <a:solidFill>
                <a:srgbClr val="B88B0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36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2962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429000"/>
              <a:ext cx="12192000" cy="1570505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5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3411872" y="1849062"/>
                <a:ext cx="11049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FPS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661059" y="2847500"/>
            <a:ext cx="113646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FPS(1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秒内</a:t>
            </a:r>
            <a:r>
              <a:rPr lang="zh-Hans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视频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画面或者应用界面真实平均刷新次数，俗称帧率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/FPS)</a:t>
            </a: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1)      </a:t>
            </a:r>
            <a:r>
              <a:rPr lang="en-US" altLang="zh-CN" sz="2800" dirty="0" err="1">
                <a:latin typeface="Yuanti SC Light" panose="02010600040101010101" pitchFamily="2" charset="-122"/>
                <a:ea typeface="Yuanti SC Light" panose="02010600040101010101" pitchFamily="2" charset="-122"/>
              </a:rPr>
              <a:t>Avg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(FPS):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平均帧率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一段时间内平均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FPS)</a:t>
            </a: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2)      </a:t>
            </a:r>
            <a:r>
              <a:rPr lang="en-US" altLang="zh-CN" sz="2800" dirty="0" err="1">
                <a:latin typeface="Yuanti SC Light" panose="02010600040101010101" pitchFamily="2" charset="-122"/>
                <a:ea typeface="Yuanti SC Light" panose="02010600040101010101" pitchFamily="2" charset="-122"/>
              </a:rPr>
              <a:t>Var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(FPS):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帧率方差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一段时间内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方差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3)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      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Drop(FPS):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降帧次数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平均每小时相邻两个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点下降大于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8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帧的次数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514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2962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429000"/>
              <a:ext cx="12192000" cy="1570505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5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3411872" y="1849062"/>
                <a:ext cx="11049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FPS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2BE30F6D-A98A-3144-957C-7C1B458DC7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43" y="-307419"/>
            <a:ext cx="10517804" cy="788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02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2962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429000"/>
              <a:ext cx="12192000" cy="1570505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5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3411872" y="1849062"/>
                <a:ext cx="11049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FPS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606468" y="1725843"/>
            <a:ext cx="1136468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 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Jank(1S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内卡顿次数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      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BigJank:1s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内严重卡顿次数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2)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     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Jank(/10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分钟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):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平均每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分钟卡顿次数。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3)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     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BigJank(/10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分钟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):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平均每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分钟严重卡顿次数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帧率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高并不能反映流畅或不卡顿。比如：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50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帧，前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200ms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渲染一帧，后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800ms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渲染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49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帧，虽然帧率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50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，但依然觉得非常卡顿。同时帧率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低，并不代表卡顿，比如无卡顿时均匀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15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帧。所以平均帧率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与卡顿无任何直接关系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137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2962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429000"/>
              <a:ext cx="12192000" cy="1570505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5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3411871" y="1890006"/>
                <a:ext cx="124794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Hans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CPU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606468" y="1725843"/>
            <a:ext cx="115855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CPU Usage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：传统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利用率，也叫未规范化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</a:t>
            </a:r>
          </a:p>
          <a:p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计算方法：当前时刻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频率下，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 Usage = 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执行时间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/CPU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总时间。</a:t>
            </a:r>
          </a:p>
          <a:p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备注：一般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Android Studuio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或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Adb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等获取的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利用率都是未规范化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利用率。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CPU Usage(Normalized)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：规范化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</a:t>
            </a:r>
          </a:p>
          <a:p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由于移动设备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频率时刻变化（</a:t>
            </a:r>
            <a:r>
              <a:rPr lang="zh-Hans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电量低、锁屏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），用传统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利用率计算方法，假定在低频率时刻计算出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=30%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，和在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高频时刻计算出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利用率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=30%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。同样都是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30%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但性能消耗是完全不样的，明显高频消耗更高。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 Usage(Normalized)= (CPU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执行时间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/CPU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总时间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 * 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当前时刻所有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频率之和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/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所有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频率最大值之和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。</a:t>
            </a:r>
          </a:p>
          <a:p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     </a:t>
            </a:r>
          </a:p>
        </p:txBody>
      </p:sp>
    </p:spTree>
    <p:extLst>
      <p:ext uri="{BB962C8B-B14F-4D97-AF65-F5344CB8AC3E}">
        <p14:creationId xmlns:p14="http://schemas.microsoft.com/office/powerpoint/2010/main" val="64117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2644327" y="1615661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2962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429000"/>
              <a:ext cx="12192000" cy="1570505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5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2762777" y="1890006"/>
                <a:ext cx="21499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Hans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Memory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606468" y="3121897"/>
            <a:ext cx="1158553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Memory</a:t>
            </a:r>
            <a:r>
              <a:rPr lang="en-US" altLang="zh-CN" sz="2800" b="1" dirty="0">
                <a:solidFill>
                  <a:srgbClr val="FFC000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 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(PSS Memory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，统计结果和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Android Java API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标准结果一致，与</a:t>
            </a:r>
            <a:r>
              <a:rPr lang="en-US" altLang="zh-CN" sz="2800" dirty="0" err="1">
                <a:latin typeface="Yuanti SC Light" panose="02010600040101010101" pitchFamily="2" charset="-122"/>
                <a:ea typeface="Yuanti SC Light" panose="02010600040101010101" pitchFamily="2" charset="-122"/>
              </a:rPr>
              <a:t>Meminfo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也一致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Swap Memory 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(Swap Memory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，部分设备支持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Swap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功能，在启用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Swap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功能后，系统会对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PSS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内存进行压缩，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Swap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增加，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PSS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会相应减少，由于压缩会占用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资源，同时相应会导致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降低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Virtual Memory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(VSS)</a:t>
            </a: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Memory Detail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en-US" altLang="zh-CN" sz="2800" dirty="0" err="1">
                <a:latin typeface="Yuanti SC Light" panose="02010600040101010101" pitchFamily="2" charset="-122"/>
                <a:ea typeface="Yuanti SC Light" panose="02010600040101010101" pitchFamily="2" charset="-122"/>
              </a:rPr>
              <a:t>NativePSS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、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GFX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、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GL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、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Unknown)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B74FC1-7793-034E-B1BA-253E56A1E203}"/>
              </a:ext>
            </a:extLst>
          </p:cNvPr>
          <p:cNvSpPr txBox="1"/>
          <p:nvPr/>
        </p:nvSpPr>
        <p:spPr>
          <a:xfrm>
            <a:off x="5716777" y="2130889"/>
            <a:ext cx="2115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Android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522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3252942" y="796795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156491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585491"/>
              <a:ext cx="12192000" cy="1414014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6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2762777" y="1890006"/>
                <a:ext cx="21499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Hans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Memory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303234" y="2090320"/>
            <a:ext cx="115855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Memory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 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是统计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FootPrint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，注：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OOM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与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FootPrint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有关，与系统、机型无关。只与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RAM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有关，如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1G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内存机器。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FootPrint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超过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650MB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，引发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OOM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）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Xcode Memory 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(XCode Debug gauges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统计方式即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XCode Memory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）。</a:t>
            </a:r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Real Memory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(Xcode Instrument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统计方式即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Real Memory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，实际占用物理内存。比如：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footprint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没有降低，说明应用没有释放内存，但是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real memory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却降低了，说明系统对内存做了压缩。由于压缩会占用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CPU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资源，同时相应会导致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FPS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降低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Virtual Memory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虚拟内存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B74FC1-7793-034E-B1BA-253E56A1E203}"/>
              </a:ext>
            </a:extLst>
          </p:cNvPr>
          <p:cNvSpPr txBox="1"/>
          <p:nvPr/>
        </p:nvSpPr>
        <p:spPr>
          <a:xfrm>
            <a:off x="5689481" y="1494213"/>
            <a:ext cx="2115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iOS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651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194DF689-78AC-408B-81E7-32264C802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906">
            <a:off x="8566551" y="-2986149"/>
            <a:ext cx="4107387" cy="5357461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CCB6F6E-57B0-4C72-89B3-94B703715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93958">
            <a:off x="-3252942" y="796795"/>
            <a:ext cx="4040617" cy="6858000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8CF1654B-791E-42E9-BD2D-C3ACE5C9B9CD}"/>
              </a:ext>
            </a:extLst>
          </p:cNvPr>
          <p:cNvGrpSpPr/>
          <p:nvPr/>
        </p:nvGrpSpPr>
        <p:grpSpPr>
          <a:xfrm>
            <a:off x="0" y="-156491"/>
            <a:ext cx="12192000" cy="1570505"/>
            <a:chOff x="0" y="3429000"/>
            <a:chExt cx="12192000" cy="157050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5621BD2-FD24-4940-94A4-411A3C4D0073}"/>
                </a:ext>
              </a:extLst>
            </p:cNvPr>
            <p:cNvSpPr/>
            <p:nvPr/>
          </p:nvSpPr>
          <p:spPr>
            <a:xfrm>
              <a:off x="0" y="3585491"/>
              <a:ext cx="12192000" cy="1414014"/>
            </a:xfrm>
            <a:prstGeom prst="rect">
              <a:avLst/>
            </a:prstGeom>
            <a:solidFill>
              <a:srgbClr val="CCB18A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0C1979-DA12-42D4-9F04-A17171D17F9B}"/>
                </a:ext>
              </a:extLst>
            </p:cNvPr>
            <p:cNvGrpSpPr/>
            <p:nvPr/>
          </p:nvGrpSpPr>
          <p:grpSpPr>
            <a:xfrm>
              <a:off x="913122" y="3429000"/>
              <a:ext cx="3873952" cy="1486493"/>
              <a:chOff x="2106406" y="1079500"/>
              <a:chExt cx="3873952" cy="1486493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17EEC56-4126-4C4C-9FD4-E8EE8D0807A3}"/>
                  </a:ext>
                </a:extLst>
              </p:cNvPr>
              <p:cNvGrpSpPr/>
              <p:nvPr/>
            </p:nvGrpSpPr>
            <p:grpSpPr>
              <a:xfrm>
                <a:off x="2106406" y="1079500"/>
                <a:ext cx="3873952" cy="1486493"/>
                <a:chOff x="2106406" y="1079500"/>
                <a:chExt cx="4291503" cy="1646713"/>
              </a:xfrm>
            </p:grpSpPr>
            <p:pic>
              <p:nvPicPr>
                <p:cNvPr id="2" name="图片 1">
                  <a:extLst>
                    <a:ext uri="{FF2B5EF4-FFF2-40B4-BE49-F238E27FC236}">
                      <a16:creationId xmlns:a16="http://schemas.microsoft.com/office/drawing/2014/main" id="{A9B2F04D-0A1A-4FB9-B078-C36A9E8E6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2106406" y="1079500"/>
                  <a:ext cx="2097294" cy="1219200"/>
                </a:xfrm>
                <a:prstGeom prst="rect">
                  <a:avLst/>
                </a:prstGeom>
              </p:spPr>
            </p:pic>
            <p:sp>
              <p:nvSpPr>
                <p:cNvPr id="3" name="矩形: 圆角 2">
                  <a:extLst>
                    <a:ext uri="{FF2B5EF4-FFF2-40B4-BE49-F238E27FC236}">
                      <a16:creationId xmlns:a16="http://schemas.microsoft.com/office/drawing/2014/main" id="{A618CF99-4D8D-4D46-AE44-66DE97613325}"/>
                    </a:ext>
                  </a:extLst>
                </p:cNvPr>
                <p:cNvSpPr/>
                <p:nvPr/>
              </p:nvSpPr>
              <p:spPr>
                <a:xfrm>
                  <a:off x="2590468" y="1839651"/>
                  <a:ext cx="3148217" cy="841906"/>
                </a:xfrm>
                <a:prstGeom prst="roundRect">
                  <a:avLst>
                    <a:gd name="adj" fmla="val 12346"/>
                  </a:avLst>
                </a:prstGeom>
                <a:blipFill>
                  <a:blip r:embed="rId6"/>
                  <a:tile tx="0" ty="0" sx="100000" sy="100000" flip="none" algn="tl"/>
                </a:blipFill>
                <a:ln>
                  <a:solidFill>
                    <a:srgbClr val="B88B0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CFB994AB-2249-4058-A819-201F51E04B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1" t="12797" r="9965" b="45797"/>
                <a:stretch/>
              </p:blipFill>
              <p:spPr>
                <a:xfrm>
                  <a:off x="5174486" y="2015013"/>
                  <a:ext cx="1223423" cy="71120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AF3E855-68D3-4D4B-8237-A944689D10EC}"/>
                  </a:ext>
                </a:extLst>
              </p:cNvPr>
              <p:cNvSpPr txBox="1"/>
              <p:nvPr/>
            </p:nvSpPr>
            <p:spPr>
              <a:xfrm>
                <a:off x="2762777" y="1890006"/>
                <a:ext cx="21499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Hans" sz="3600" b="1" dirty="0">
                    <a:solidFill>
                      <a:srgbClr val="B88B05"/>
                    </a:solidFill>
                    <a:latin typeface="PingFang SC" panose="020B0400000000000000" pitchFamily="34" charset="-122"/>
                    <a:ea typeface="PingFang SC" panose="020B0400000000000000" pitchFamily="34" charset="-122"/>
                  </a:rPr>
                  <a:t>Memory</a:t>
                </a:r>
                <a:endParaRPr lang="zh-CN" altLang="en-US" sz="3600" b="1" dirty="0">
                  <a:solidFill>
                    <a:srgbClr val="B88B05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BECDD522-A10B-B644-B15C-504387CA094F}"/>
              </a:ext>
            </a:extLst>
          </p:cNvPr>
          <p:cNvSpPr txBox="1"/>
          <p:nvPr/>
        </p:nvSpPr>
        <p:spPr>
          <a:xfrm>
            <a:off x="321703" y="2887682"/>
            <a:ext cx="115855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Wakeups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线程唤醒次数。注：超过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150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进程很大可能会被系统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kill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。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a sleep/wake cycle on each thread per second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Exceeding limit of 150 wakeups per second over 300 seconds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，特别是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iOS13.2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闷杀后台进程事件，建议重点关注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)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l   </a:t>
            </a:r>
            <a:r>
              <a:rPr lang="en-US" altLang="zh-CN" sz="2800" b="1" dirty="0">
                <a:solidFill>
                  <a:srgbClr val="B88B05"/>
                </a:solidFill>
                <a:latin typeface="Yuanti SC Light" panose="02010600040101010101" pitchFamily="2" charset="-122"/>
                <a:ea typeface="Yuanti SC Light" panose="02010600040101010101" pitchFamily="2" charset="-122"/>
              </a:rPr>
              <a:t>CSwitch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(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上下文切换测试。注：单核超过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14000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进程会被系统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Kill</a:t>
            </a:r>
            <a:r>
              <a:rPr lang="zh-CN" altLang="en-US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。</a:t>
            </a:r>
            <a:r>
              <a:rPr lang="en-US" altLang="zh-CN" sz="2800" dirty="0">
                <a:latin typeface="Yuanti SC Light" panose="02010600040101010101" pitchFamily="2" charset="-122"/>
                <a:ea typeface="Yuanti SC Light" panose="02010600040101010101" pitchFamily="2" charset="-122"/>
              </a:rPr>
              <a:t>Context Switch Limit 14000(Core/Second)</a:t>
            </a:r>
          </a:p>
          <a:p>
            <a:pPr latinLnBrk="1"/>
            <a:endParaRPr lang="zh-CN" altLang="en-US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  <a:p>
            <a:pPr latinLnBrk="1"/>
            <a:endParaRPr lang="en-US" altLang="zh-CN" sz="2800" dirty="0">
              <a:latin typeface="Yuanti SC Light" panose="02010600040101010101" pitchFamily="2" charset="-122"/>
              <a:ea typeface="Yuanti SC Light" panose="020106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B74FC1-7793-034E-B1BA-253E56A1E203}"/>
              </a:ext>
            </a:extLst>
          </p:cNvPr>
          <p:cNvSpPr txBox="1"/>
          <p:nvPr/>
        </p:nvSpPr>
        <p:spPr>
          <a:xfrm>
            <a:off x="5689481" y="1808113"/>
            <a:ext cx="2115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iOS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286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152</Words>
  <Application>Microsoft Macintosh PowerPoint</Application>
  <PresentationFormat>宽屏</PresentationFormat>
  <Paragraphs>69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等线</vt:lpstr>
      <vt:lpstr>等线 Light</vt:lpstr>
      <vt:lpstr>思源黑体 CN Bold</vt:lpstr>
      <vt:lpstr>思源黑体 CN Light</vt:lpstr>
      <vt:lpstr>思源黑体 CN Medium</vt:lpstr>
      <vt:lpstr>宋体</vt:lpstr>
      <vt:lpstr>PingFang SC</vt:lpstr>
      <vt:lpstr>Yuanti SC</vt:lpstr>
      <vt:lpstr>Yuanti SC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凌 晨</cp:lastModifiedBy>
  <cp:revision>76</cp:revision>
  <dcterms:created xsi:type="dcterms:W3CDTF">2019-10-18T04:43:37Z</dcterms:created>
  <dcterms:modified xsi:type="dcterms:W3CDTF">2020-11-11T02:40:03Z</dcterms:modified>
</cp:coreProperties>
</file>

<file path=docProps/thumbnail.jpeg>
</file>